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8"/>
  </p:notesMasterIdLst>
  <p:sldIdLst>
    <p:sldId id="256" r:id="rId2"/>
    <p:sldId id="263" r:id="rId3"/>
    <p:sldId id="265" r:id="rId4"/>
    <p:sldId id="264" r:id="rId5"/>
    <p:sldId id="272" r:id="rId6"/>
    <p:sldId id="283" r:id="rId7"/>
    <p:sldId id="274" r:id="rId8"/>
    <p:sldId id="281" r:id="rId9"/>
    <p:sldId id="282" r:id="rId10"/>
    <p:sldId id="275" r:id="rId11"/>
    <p:sldId id="266" r:id="rId12"/>
    <p:sldId id="284" r:id="rId13"/>
    <p:sldId id="267" r:id="rId14"/>
    <p:sldId id="276" r:id="rId15"/>
    <p:sldId id="277" r:id="rId16"/>
    <p:sldId id="278" r:id="rId17"/>
    <p:sldId id="279" r:id="rId18"/>
    <p:sldId id="273" r:id="rId19"/>
    <p:sldId id="268" r:id="rId20"/>
    <p:sldId id="269" r:id="rId21"/>
    <p:sldId id="280" r:id="rId22"/>
    <p:sldId id="270" r:id="rId23"/>
    <p:sldId id="286" r:id="rId24"/>
    <p:sldId id="285" r:id="rId25"/>
    <p:sldId id="271" r:id="rId26"/>
    <p:sldId id="26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E1C82-13CE-4902-B885-E7843421F968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FE15F-EF3E-4529-BF09-D53842A914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6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temática falar sobre o tema do trabalho, que é a criação do </a:t>
            </a:r>
            <a:r>
              <a:rPr lang="pt-BR" dirty="0" err="1"/>
              <a:t>factoru</a:t>
            </a:r>
            <a:r>
              <a:rPr lang="pt-BR" dirty="0"/>
              <a:t> virtual para o ensino de fatoração através do jogo </a:t>
            </a:r>
            <a:r>
              <a:rPr lang="pt-BR" dirty="0" err="1"/>
              <a:t>factoru</a:t>
            </a:r>
            <a:r>
              <a:rPr lang="pt-BR" dirty="0"/>
              <a:t>.</a:t>
            </a:r>
          </a:p>
          <a:p>
            <a:r>
              <a:rPr lang="pt-BR" dirty="0"/>
              <a:t>A justificativa, dez da época de escola observei que os alunos tinham dificuldade em aprender matemática.</a:t>
            </a:r>
          </a:p>
          <a:p>
            <a:r>
              <a:rPr lang="pt-BR" dirty="0"/>
              <a:t>O objetivo que norteia o desenvolvimento do jogo informatizado FACTORU é explanar a importância da fatoração de forma geral e o desenvolvimento lógico-matemático, apresentando as vantagens em se usar tecnologia da informática para promover e melhorar os jogos educacionais para o ensino da matemática.</a:t>
            </a:r>
          </a:p>
          <a:p>
            <a:r>
              <a:rPr lang="pt-BR" dirty="0"/>
              <a:t>Metodologia utilizada, foi necessário fazer uma pesquisa bibliográfica,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FE15F-EF3E-4529-BF09-D53842A914E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32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pesquisa e o desenvolvimento do trabalho resultou nestes tópicos. Falar resumidamente sobre cada ponto</a:t>
            </a:r>
          </a:p>
          <a:p>
            <a:endParaRPr lang="pt-BR" dirty="0"/>
          </a:p>
          <a:p>
            <a:r>
              <a:rPr lang="pt-BR" dirty="0"/>
              <a:t>7. O </a:t>
            </a:r>
            <a:r>
              <a:rPr lang="pt-BR" dirty="0" err="1"/>
              <a:t>factoru</a:t>
            </a:r>
            <a:r>
              <a:rPr lang="pt-BR" dirty="0"/>
              <a:t> virtual foi criado utilizando a linguagem </a:t>
            </a:r>
            <a:r>
              <a:rPr lang="pt-BR" dirty="0" err="1"/>
              <a:t>java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FE15F-EF3E-4529-BF09-D53842A914E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79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21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85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680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0057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095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19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114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443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75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50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803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68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39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79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52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637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71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9FF12-04A7-43D0-A2DE-D26746C4F2DB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435E2-862C-474E-8422-99C1397480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605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D38EB-190C-4DB7-B388-16331703A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Autofit/>
          </a:bodyPr>
          <a:lstStyle/>
          <a:p>
            <a:r>
              <a:rPr lang="pt-BR" sz="4400" dirty="0"/>
              <a:t>FACTORU VIRTUAL: DESENVOLVIMENTO DE SOFTWARE PARA O ENSINO DE FATORAÇÃO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B6470C-D5EE-4E71-B981-9877FF4AC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4691"/>
            <a:ext cx="9144000" cy="1655762"/>
          </a:xfrm>
        </p:spPr>
        <p:txBody>
          <a:bodyPr>
            <a:normAutofit/>
          </a:bodyPr>
          <a:lstStyle/>
          <a:p>
            <a:r>
              <a:rPr lang="pt-BR" sz="2400" dirty="0"/>
              <a:t>ALUNO: EDUARTE PAIVA DE OLIVEIRA</a:t>
            </a:r>
          </a:p>
          <a:p>
            <a:r>
              <a:rPr lang="pt-BR" sz="2400" dirty="0"/>
              <a:t>ORIENTADOR: UALACE SANTANA DE MELO</a:t>
            </a:r>
          </a:p>
        </p:txBody>
      </p:sp>
    </p:spTree>
    <p:extLst>
      <p:ext uri="{BB962C8B-B14F-4D97-AF65-F5344CB8AC3E}">
        <p14:creationId xmlns:p14="http://schemas.microsoft.com/office/powerpoint/2010/main" val="394752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49414-B87D-4EA7-9375-34706F28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 TECNOLOGIA NA EDUCAÇÃO E NO ENSINO DA MATEMÁTICA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695BE9-1CB1-48D4-95BF-794B86522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Avanço da tecnologia no cotidiano das pessoas.</a:t>
            </a:r>
          </a:p>
          <a:p>
            <a:pPr marL="0" indent="0">
              <a:buNone/>
            </a:pP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2 fatores: barateamento das tecnologias no geral e programas governamentais.</a:t>
            </a:r>
          </a:p>
        </p:txBody>
      </p:sp>
    </p:spTree>
    <p:extLst>
      <p:ext uri="{BB962C8B-B14F-4D97-AF65-F5344CB8AC3E}">
        <p14:creationId xmlns:p14="http://schemas.microsoft.com/office/powerpoint/2010/main" val="414540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9C0CB-069A-494D-8A85-FB8A5235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55" y="2278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2. TECNOLOGIA NA EDUCAÇÃO E NO ENSINO DA MATEMÁTICA</a:t>
            </a:r>
            <a:br>
              <a:rPr lang="pt-BR" dirty="0"/>
            </a:b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B8CCC67-3485-4D5E-B2F9-A5F8F11206C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1304" b="9757"/>
          <a:stretch/>
        </p:blipFill>
        <p:spPr bwMode="auto">
          <a:xfrm>
            <a:off x="5121564" y="1107436"/>
            <a:ext cx="4833257" cy="5522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0659FB3-70D4-40FF-94AC-77D0FB3A9BF0}"/>
              </a:ext>
            </a:extLst>
          </p:cNvPr>
          <p:cNvSpPr txBox="1">
            <a:spLocks/>
          </p:cNvSpPr>
          <p:nvPr/>
        </p:nvSpPr>
        <p:spPr>
          <a:xfrm>
            <a:off x="852055" y="4902923"/>
            <a:ext cx="4126345" cy="172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Fonte: 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educacaoconectada.mec.gov.br</a:t>
            </a:r>
            <a:endParaRPr lang="pt-BR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1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9C0CB-069A-494D-8A85-FB8A5235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55" y="2278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2. TECNOLOGIA NA EDUCAÇÃO E NO ENSINO DA MATEMÁTICA</a:t>
            </a:r>
            <a:br>
              <a:rPr lang="pt-BR" dirty="0"/>
            </a:b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D60496F-D650-4FA1-A4D6-F17D2EF71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3440"/>
            <a:ext cx="9905999" cy="5076681"/>
          </a:xfrm>
        </p:spPr>
        <p:txBody>
          <a:bodyPr>
            <a:normAutofit/>
          </a:bodyPr>
          <a:lstStyle/>
          <a:p>
            <a:r>
              <a:rPr lang="pt-BR" sz="2000" dirty="0"/>
              <a:t>1970: primeiras experiências com uso de computador na educação.</a:t>
            </a:r>
          </a:p>
          <a:p>
            <a:r>
              <a:rPr lang="pt-BR" sz="2000" dirty="0"/>
              <a:t>1985: Projeto EDUCOM – Primeiras iniciativas governamentais de tecnologia na educação.</a:t>
            </a:r>
          </a:p>
          <a:p>
            <a:r>
              <a:rPr lang="pt-BR" sz="2000" dirty="0"/>
              <a:t>1986: Programa de Ação imediata em informática na Educação de 1° e 2° graus.</a:t>
            </a:r>
          </a:p>
          <a:p>
            <a:r>
              <a:rPr lang="pt-BR" sz="2000" dirty="0"/>
              <a:t>1992: PROINFE – Programa conceitualmente muito avançado mas não foi realizado.</a:t>
            </a:r>
          </a:p>
          <a:p>
            <a:r>
              <a:rPr lang="pt-BR" sz="2000" dirty="0"/>
              <a:t>1997: PROINFO – Principal politica nacional de tecnologia, vigente até hoje.</a:t>
            </a:r>
          </a:p>
          <a:p>
            <a:r>
              <a:rPr lang="pt-BR" sz="2000" dirty="0"/>
              <a:t>2007: PROINFO INTEGRADO – criado para integrar distintas ações.</a:t>
            </a:r>
          </a:p>
          <a:p>
            <a:r>
              <a:rPr lang="pt-BR" sz="2000" dirty="0"/>
              <a:t>2016: Programa de banda larga na escola projeto um computador por aluno distribuição de tablets.</a:t>
            </a:r>
          </a:p>
          <a:p>
            <a:r>
              <a:rPr lang="pt-BR" sz="2000" dirty="0"/>
              <a:t>2017: Programa de inovação Educação Concentrada.</a:t>
            </a:r>
          </a:p>
        </p:txBody>
      </p:sp>
    </p:spTree>
    <p:extLst>
      <p:ext uri="{BB962C8B-B14F-4D97-AF65-F5344CB8AC3E}">
        <p14:creationId xmlns:p14="http://schemas.microsoft.com/office/powerpoint/2010/main" val="182230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8542C-BFF2-4638-A0FE-202BEA2B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2. TECNOLOGIA NA EDUCAÇÃO E NO ENSINO DA MATEMÁTICA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0163BD7-FBBE-423D-98D1-58507289453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043056" y="1889269"/>
            <a:ext cx="5602514" cy="4580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FA8E6AC-2925-4C1E-AE75-76A5D9247740}"/>
              </a:ext>
            </a:extLst>
          </p:cNvPr>
          <p:cNvSpPr txBox="1">
            <a:spLocks/>
          </p:cNvSpPr>
          <p:nvPr/>
        </p:nvSpPr>
        <p:spPr>
          <a:xfrm>
            <a:off x="852055" y="4902923"/>
            <a:ext cx="4126345" cy="172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Fonte: 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novaescola.org.br</a:t>
            </a:r>
            <a:endParaRPr lang="pt-BR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783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4F887-930A-4969-8856-86EBD51C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TECNOLOGIA NA EDUCAÇÃO E NO ENSINO DA MATEMÁTICA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0E7542-8058-4D03-B655-AB445254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Softwares que podem ser utilizado no ensino-aprendizagem da matemática:</a:t>
            </a:r>
          </a:p>
          <a:p>
            <a:pPr marL="0" indent="0">
              <a:buNone/>
            </a:pPr>
            <a:endParaRPr lang="pt-BR" sz="2800" dirty="0"/>
          </a:p>
          <a:p>
            <a:endParaRPr lang="pt-BR" sz="2800" dirty="0"/>
          </a:p>
          <a:p>
            <a:r>
              <a:rPr lang="pt-BR" sz="2800" dirty="0" err="1"/>
              <a:t>GeoGebra</a:t>
            </a:r>
            <a:r>
              <a:rPr lang="pt-BR" sz="2800" dirty="0"/>
              <a:t>, </a:t>
            </a:r>
            <a:r>
              <a:rPr lang="pt-BR" sz="2800" dirty="0" err="1"/>
              <a:t>TuxMath</a:t>
            </a:r>
            <a:r>
              <a:rPr lang="pt-BR" sz="2800" dirty="0"/>
              <a:t> e Tangram.</a:t>
            </a:r>
          </a:p>
        </p:txBody>
      </p:sp>
    </p:spTree>
    <p:extLst>
      <p:ext uri="{BB962C8B-B14F-4D97-AF65-F5344CB8AC3E}">
        <p14:creationId xmlns:p14="http://schemas.microsoft.com/office/powerpoint/2010/main" val="372224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739CB-6D7F-466C-9A58-5A31D705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TECNOLOGIA NA EDUCAÇÃO E NO ENSINO DA MATEMÁTICA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74029C-38F9-46A4-926F-DCF6A00AA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pt-BR" sz="2800" dirty="0" err="1"/>
              <a:t>Geogebra</a:t>
            </a:r>
            <a:r>
              <a:rPr lang="pt-BR" sz="2800" dirty="0"/>
              <a:t>: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r>
              <a:rPr lang="pt-BR" dirty="0"/>
              <a:t>Fonte: 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Geogebra.org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8A07DD-650E-48B6-902C-40B50DE37F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1491" y="1945625"/>
            <a:ext cx="6377769" cy="4293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57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67F0B-D03D-461B-8B06-567DFF21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TECNOLOGIA NA EDUCAÇÃO E NO ENSINO DA MATEMÁTICA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A812EE-D7C1-4450-AB03-EF9346FC0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pt-BR" sz="2800" dirty="0" err="1"/>
              <a:t>TuxMath</a:t>
            </a:r>
            <a:r>
              <a:rPr lang="pt-BR" sz="2800" dirty="0"/>
              <a:t>: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r>
              <a:rPr lang="pt-BR" dirty="0"/>
              <a:t>Fonte: 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SO Linux.</a:t>
            </a:r>
          </a:p>
          <a:p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8F9B6-C0E6-4D26-AF2F-CE6CFF609A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90655" y="2348139"/>
            <a:ext cx="6629069" cy="3891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08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82B07-6D43-4C84-83AE-8D728E79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TECNOLOGIA NA EDUCAÇÃO E NO ENSINO DA MATEMÁTICA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528508-B97B-4CC7-BBA2-9EA508119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Tangram: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2600" dirty="0"/>
              <a:t>Fonte: </a:t>
            </a:r>
          </a:p>
          <a:p>
            <a:pPr marL="0" indent="0">
              <a:buNone/>
            </a:pPr>
            <a:r>
              <a:rPr lang="pt-BR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rachacuca.com.br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0CD0EE-E25D-461A-B172-8BF6F14D66BC}"/>
              </a:ext>
            </a:extLst>
          </p:cNvPr>
          <p:cNvPicPr/>
          <p:nvPr/>
        </p:nvPicPr>
        <p:blipFill rotWithShape="1">
          <a:blip r:embed="rId2"/>
          <a:srcRect l="5843" t="16941" r="48312" b="14833"/>
          <a:stretch/>
        </p:blipFill>
        <p:spPr bwMode="auto">
          <a:xfrm>
            <a:off x="5278582" y="2202996"/>
            <a:ext cx="5738210" cy="4036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663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ABD7960-2898-4DDA-91E8-6ADD0847F6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44" y="1579147"/>
            <a:ext cx="4862285" cy="45313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EBD258-D866-46BB-A83F-892F291E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FATORAÇÃO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B00B93-F91E-490B-837F-3BA1559EA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3086"/>
            <a:ext cx="5335588" cy="4267429"/>
          </a:xfrm>
        </p:spPr>
        <p:txBody>
          <a:bodyPr>
            <a:normAutofit/>
          </a:bodyPr>
          <a:lstStyle/>
          <a:p>
            <a:r>
              <a:rPr lang="pt-BR" dirty="0"/>
              <a:t>Definição</a:t>
            </a:r>
          </a:p>
          <a:p>
            <a:r>
              <a:rPr lang="pt-BR" sz="1800" dirty="0">
                <a:effectLst/>
              </a:rPr>
              <a:t>“Todo número natural não primo, maior que 1, pode ser escrito na forma de uma multiplicação em que todos os fatores são números primos” GIOVANNI, CASTRUCCI e GIOVANNI JR. (1998, p. 85).</a:t>
            </a:r>
            <a:endParaRPr lang="pt-BR" sz="1800" dirty="0"/>
          </a:p>
          <a:p>
            <a:r>
              <a:rPr lang="pt-BR" dirty="0"/>
              <a:t>Onde se utiliza?</a:t>
            </a:r>
          </a:p>
          <a:p>
            <a:r>
              <a:rPr lang="pt-BR" dirty="0"/>
              <a:t>Conteúdos que a fatoração traz consigo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649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15159-AB74-4FC3-A90A-F6AFE1C6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FACTORU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25F1BB6-02C4-40FC-9751-80343C6ADB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71" y="2027700"/>
            <a:ext cx="4696692" cy="4211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EB19EB5-B667-4814-8B3C-9BE6117D2B5C}"/>
              </a:ext>
            </a:extLst>
          </p:cNvPr>
          <p:cNvSpPr txBox="1">
            <a:spLocks/>
          </p:cNvSpPr>
          <p:nvPr/>
        </p:nvSpPr>
        <p:spPr>
          <a:xfrm>
            <a:off x="1141412" y="2097088"/>
            <a:ext cx="520930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Desenvolvido por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Ualace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Santana de Melo.</a:t>
            </a:r>
          </a:p>
          <a:p>
            <a:pPr algn="just"/>
            <a:r>
              <a:rPr lang="pt-BR" dirty="0"/>
              <a:t>Baseado no jogo </a:t>
            </a:r>
            <a:r>
              <a:rPr lang="pt-BR" dirty="0" err="1"/>
              <a:t>Kakuro</a:t>
            </a:r>
            <a:r>
              <a:rPr lang="pt-BR" dirty="0"/>
              <a:t>.</a:t>
            </a:r>
          </a:p>
          <a:p>
            <a:pPr algn="just"/>
            <a:r>
              <a:rPr lang="pt-BR" dirty="0"/>
              <a:t>Tem como objetivo propiciar uma alternativa lúdica, fixar vários conceitos e avaliar a aprendizagem de conteúdos.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70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A82BC-D8B7-4B25-95D1-7A29C482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1E0A26-8072-4F2C-9B0B-00FD1C652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Temática escolhida</a:t>
            </a:r>
          </a:p>
          <a:p>
            <a:r>
              <a:rPr lang="pt-BR" sz="3600" dirty="0"/>
              <a:t>Justificativa do trabalho</a:t>
            </a:r>
          </a:p>
          <a:p>
            <a:r>
              <a:rPr lang="pt-BR" sz="3600" dirty="0"/>
              <a:t>Objetivos</a:t>
            </a:r>
          </a:p>
          <a:p>
            <a:r>
              <a:rPr lang="pt-BR" sz="3600" dirty="0"/>
              <a:t>Metodologia utilizada</a:t>
            </a:r>
          </a:p>
        </p:txBody>
      </p:sp>
    </p:spTree>
    <p:extLst>
      <p:ext uri="{BB962C8B-B14F-4D97-AF65-F5344CB8AC3E}">
        <p14:creationId xmlns:p14="http://schemas.microsoft.com/office/powerpoint/2010/main" val="34677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421DB-5C8E-436A-A360-C9CEC938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FACTORU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755F2B2-54B8-4799-998E-385AD54D35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700" y="1532740"/>
            <a:ext cx="4658013" cy="4550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8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C1F2E-F16F-4780-A446-26F49933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FACTORU VIRTUAL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4018A2E-1358-495A-B577-024260260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/>
          <a:lstStyle/>
          <a:p>
            <a:r>
              <a:rPr lang="pt-BR" dirty="0"/>
              <a:t>Funcionamento do factoru</a:t>
            </a:r>
          </a:p>
        </p:txBody>
      </p:sp>
      <p:pic>
        <p:nvPicPr>
          <p:cNvPr id="10" name="Espaço Reservado para Conteúdo 3">
            <a:extLst>
              <a:ext uri="{FF2B5EF4-FFF2-40B4-BE49-F238E27FC236}">
                <a16:creationId xmlns:a16="http://schemas.microsoft.com/office/drawing/2014/main" id="{D48FB1A5-1EC1-4637-9C71-8DF0B9EEADA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0080" t="27165" r="31872" b="25771"/>
          <a:stretch/>
        </p:blipFill>
        <p:spPr bwMode="auto">
          <a:xfrm>
            <a:off x="3124199" y="2447925"/>
            <a:ext cx="5943601" cy="379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31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C1F2E-F16F-4780-A446-26F49933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FACTORU VIRTUAL: Desenvolvimento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11D1F43-1BF9-4E0D-AF38-F660105FD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Linguagem Java.</a:t>
            </a:r>
          </a:p>
          <a:p>
            <a:r>
              <a:rPr lang="pt-BR" sz="2800" dirty="0"/>
              <a:t>Plataforma NetBeans.</a:t>
            </a:r>
          </a:p>
          <a:p>
            <a:r>
              <a:rPr lang="pt-BR" sz="2800" dirty="0"/>
              <a:t>Técnica de matriz.</a:t>
            </a:r>
          </a:p>
        </p:txBody>
      </p:sp>
    </p:spTree>
    <p:extLst>
      <p:ext uri="{BB962C8B-B14F-4D97-AF65-F5344CB8AC3E}">
        <p14:creationId xmlns:p14="http://schemas.microsoft.com/office/powerpoint/2010/main" val="1213327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32D40-952E-4A48-BF1F-BEBC4169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9449"/>
            <a:ext cx="9905998" cy="1478570"/>
          </a:xfrm>
        </p:spPr>
        <p:txBody>
          <a:bodyPr/>
          <a:lstStyle/>
          <a:p>
            <a:r>
              <a:rPr lang="pt-BR" dirty="0"/>
              <a:t>5. FACTORU VIRTUAL: Desenvolvimento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50B2AC1-3D48-42C5-A5D1-C994C94BC64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1" y="1689099"/>
            <a:ext cx="7238999" cy="49494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234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F286D-4B6B-4B69-979E-D8B2638A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FACTORU VIRTUAL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41B34C-7F11-4A0D-9600-E2C823B4D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7386"/>
            <a:ext cx="9905999" cy="4176713"/>
          </a:xfrm>
        </p:spPr>
        <p:txBody>
          <a:bodyPr/>
          <a:lstStyle/>
          <a:p>
            <a:r>
              <a:rPr lang="pt-BR" sz="2800" dirty="0"/>
              <a:t>Questões operacionais:</a:t>
            </a:r>
          </a:p>
          <a:p>
            <a:endParaRPr lang="pt-BR" dirty="0"/>
          </a:p>
          <a:p>
            <a:r>
              <a:rPr lang="pt-BR" dirty="0"/>
              <a:t>Compatibilidade Com Windows e Linux.</a:t>
            </a:r>
          </a:p>
          <a:p>
            <a:r>
              <a:rPr lang="pt-BR" dirty="0"/>
              <a:t>Requisita pouco poder computacional.</a:t>
            </a:r>
          </a:p>
          <a:p>
            <a:r>
              <a:rPr lang="pt-BR" dirty="0"/>
              <a:t>Automatiza funções como gerar um Novo jogo e Corrigir.</a:t>
            </a:r>
          </a:p>
          <a:p>
            <a:r>
              <a:rPr lang="pt-BR" dirty="0"/>
              <a:t>Analisa o valor inserido para evitar a inserção de um número não primo.</a:t>
            </a:r>
          </a:p>
          <a:p>
            <a:r>
              <a:rPr lang="pt-BR" dirty="0"/>
              <a:t>Fácil e intuitivo de utilizar.</a:t>
            </a:r>
          </a:p>
        </p:txBody>
      </p:sp>
    </p:spTree>
    <p:extLst>
      <p:ext uri="{BB962C8B-B14F-4D97-AF65-F5344CB8AC3E}">
        <p14:creationId xmlns:p14="http://schemas.microsoft.com/office/powerpoint/2010/main" val="2784665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58BB-4275-42FD-80E9-A6934E97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O USO PEDAGÓGICO DO FACTORU VIRTUAL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108346-ED7D-42EA-80C1-7725A1B1D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Ensina a fatoração de uma forma divertida.</a:t>
            </a:r>
          </a:p>
          <a:p>
            <a:r>
              <a:rPr lang="pt-BR" dirty="0"/>
              <a:t>Em comparação com o factoru de papel o virtual automatiza várias coisas.</a:t>
            </a:r>
          </a:p>
          <a:p>
            <a:r>
              <a:rPr lang="pt-BR" dirty="0"/>
              <a:t>Contabiliza Jogos concluídos e correções utilizadas para poder avaliar o desempenho do aluno.</a:t>
            </a:r>
          </a:p>
          <a:p>
            <a:r>
              <a:rPr lang="pt-BR" dirty="0"/>
              <a:t>Traz o treino de assuntos relacionados: multiplicação, a divisão, números primos, treino de critérios de divisibilidade e estimula o raciocínio lógico. </a:t>
            </a:r>
          </a:p>
        </p:txBody>
      </p:sp>
    </p:spTree>
    <p:extLst>
      <p:ext uri="{BB962C8B-B14F-4D97-AF65-F5344CB8AC3E}">
        <p14:creationId xmlns:p14="http://schemas.microsoft.com/office/powerpoint/2010/main" val="2036366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9FBAD-30D4-4C7B-832D-DD88BBF3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99120"/>
            <a:ext cx="9905998" cy="1478570"/>
          </a:xfrm>
        </p:spPr>
        <p:txBody>
          <a:bodyPr/>
          <a:lstStyle/>
          <a:p>
            <a:pPr algn="ctr"/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2FCCE-2B50-4E05-B53D-5840AF938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617166"/>
            <a:ext cx="9905999" cy="3541714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39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AEF5271-472A-4C2F-920A-3F21A65CC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/>
          <a:stretch/>
        </p:blipFill>
        <p:spPr bwMode="auto">
          <a:xfrm>
            <a:off x="6047315" y="2249487"/>
            <a:ext cx="6144684" cy="460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4C747C-F9FA-4BA8-B911-BAD42CE6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AA0E3-23D3-46DF-851E-7C1631FC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487"/>
            <a:ext cx="6047315" cy="460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B4ACA-1DF9-4490-90F9-9D0A58830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476500"/>
            <a:ext cx="10501311" cy="3975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/>
              <a:t>Escrita                                      Software</a:t>
            </a:r>
          </a:p>
        </p:txBody>
      </p:sp>
    </p:spTree>
    <p:extLst>
      <p:ext uri="{BB962C8B-B14F-4D97-AF65-F5344CB8AC3E}">
        <p14:creationId xmlns:p14="http://schemas.microsoft.com/office/powerpoint/2010/main" val="242773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4B626-7459-4B93-B3D9-1952AA14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3AEE0C-E736-4689-BCBF-CAF5F1F0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9905998" cy="398999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3800" dirty="0"/>
              <a:t>1. CONTEXTUALIZAÇÃO SOBRE O PAPEL DOS JOGOS NA EDUCAÇÃO E NA MATEMÁTICA</a:t>
            </a:r>
          </a:p>
          <a:p>
            <a:pPr marL="0" indent="0">
              <a:buNone/>
            </a:pPr>
            <a:r>
              <a:rPr lang="pt-BR" sz="3800" dirty="0"/>
              <a:t>2. TECNOLOGIA NA EDUCAÇÃO E NO ENSINO DA MATEMÁTICA</a:t>
            </a:r>
          </a:p>
          <a:p>
            <a:pPr marL="0" indent="0">
              <a:buNone/>
            </a:pPr>
            <a:r>
              <a:rPr lang="pt-BR" sz="3800" dirty="0"/>
              <a:t>3. FATORAÇÃO</a:t>
            </a:r>
          </a:p>
          <a:p>
            <a:pPr marL="0" indent="0">
              <a:buNone/>
            </a:pPr>
            <a:r>
              <a:rPr lang="pt-BR" sz="3800" dirty="0"/>
              <a:t>4. FACTORU</a:t>
            </a:r>
          </a:p>
          <a:p>
            <a:pPr marL="0" indent="0">
              <a:buNone/>
            </a:pPr>
            <a:r>
              <a:rPr lang="pt-BR" sz="3800" dirty="0"/>
              <a:t>5. FACTORU VIRTUAL</a:t>
            </a:r>
          </a:p>
          <a:p>
            <a:pPr marL="0" indent="0">
              <a:buNone/>
            </a:pPr>
            <a:r>
              <a:rPr lang="pt-BR" sz="3800" dirty="0"/>
              <a:t>6. O USO PEDAGÓGICO DO FACTORU VIRTUAL</a:t>
            </a:r>
          </a:p>
          <a:p>
            <a:pPr marL="0" indent="0">
              <a:buNone/>
            </a:pPr>
            <a:r>
              <a:rPr lang="pt-BR" sz="3800" dirty="0"/>
              <a:t>7. CONSIDERAÇÕES FINAIS</a:t>
            </a:r>
          </a:p>
          <a:p>
            <a:pPr marL="0" indent="0">
              <a:buNone/>
            </a:pPr>
            <a:r>
              <a:rPr lang="pt-BR" sz="3800" dirty="0"/>
              <a:t>8. REFERÊNCIAS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141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8BDD6-73A6-46ED-959D-B24DBE5E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CONTEXTUALIZAÇÃO SOBRE O PAPEL DOS JOGOS NA EDUCAÇÃO E NA MATEMÁTICA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D7CA9-B361-4C94-AB47-1474212A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01887"/>
            <a:ext cx="9905999" cy="3541714"/>
          </a:xfrm>
        </p:spPr>
        <p:txBody>
          <a:bodyPr/>
          <a:lstStyle/>
          <a:p>
            <a:r>
              <a:rPr lang="pt-BR" sz="2800" dirty="0"/>
              <a:t>Tipos de jogos: esportivos, de tabuleiro, de coordenação motora, lógica, estratégia. Podem ainda se classificarem entre cooperação, competição ou mesmo individuais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47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EE116-071A-49A9-B938-1B13E957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CONTEXTUALIZAÇÃO SOBRE O PAPEL DOS JOGOS NA EDUCAÇÃO E NA MATEMÁTICA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8465DE-0B79-4E46-8A19-8B3AB2C1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Caráter lúdico</a:t>
            </a:r>
          </a:p>
          <a:p>
            <a:r>
              <a:rPr lang="pt-BR" sz="2800" dirty="0"/>
              <a:t>Vantagens</a:t>
            </a:r>
          </a:p>
          <a:p>
            <a:r>
              <a:rPr lang="pt-BR" sz="2800" dirty="0"/>
              <a:t>Sudoku, cubo mágico, </a:t>
            </a:r>
            <a:r>
              <a:rPr lang="pt-BR" sz="2800" dirty="0" err="1"/>
              <a:t>kakuro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59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EE116-071A-49A9-B938-1B13E957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CONTEXTUALIZAÇÃO SOBRE O PAPEL DOS JOGOS NA EDUCAÇÃO E NA MATEMÁTICA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8465DE-0B79-4E46-8A19-8B3AB2C14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37788" cy="3541714"/>
          </a:xfrm>
        </p:spPr>
        <p:txBody>
          <a:bodyPr>
            <a:normAutofit/>
          </a:bodyPr>
          <a:lstStyle/>
          <a:p>
            <a:r>
              <a:rPr lang="pt-BR" sz="2800" dirty="0"/>
              <a:t>Sudoku.				</a:t>
            </a:r>
          </a:p>
          <a:p>
            <a:pPr marL="3657600" lvl="8" indent="0">
              <a:buNone/>
            </a:pPr>
            <a:r>
              <a:rPr lang="pt-BR" sz="2400" dirty="0"/>
              <a:t>leitura, interpretação, concentração e raciocínio lógico.</a:t>
            </a:r>
            <a:endParaRPr lang="pt-BR" sz="3200" dirty="0"/>
          </a:p>
          <a:p>
            <a:pPr lvl="8"/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E2427-6EC9-483F-A73A-D605BB222D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1413" y="3048000"/>
            <a:ext cx="3367088" cy="31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8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EE116-071A-49A9-B938-1B13E957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CONTEXTUALIZAÇÃO SOBRE O PAPEL DOS JOGOS NA EDUCAÇÃO E NA MATEMÁTICA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8465DE-0B79-4E46-8A19-8B3AB2C1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Cubo mágico.</a:t>
            </a:r>
          </a:p>
          <a:p>
            <a:pPr lvl="6" algn="just"/>
            <a:r>
              <a:rPr lang="pt-BR" sz="2000" dirty="0"/>
              <a:t>(...) ajuda a entender dilemas matemáticos como geometria espacial, análise combinatória, probabilidade, entre outros. (...) A atividade envolve concentração, paciência, melhora a observação, além de tudo é divertida. (FARJADO, 2013)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60E98F-7A96-4A52-B640-62BF43921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17" b="90583" l="10000" r="90000">
                        <a14:foregroundMark x1="52083" y1="8917" x2="52083" y2="8917"/>
                        <a14:foregroundMark x1="50250" y1="90583" x2="50250" y2="90583"/>
                        <a14:foregroundMark x1="37917" y1="26667" x2="37917" y2="26667"/>
                        <a14:foregroundMark x1="33083" y1="30250" x2="33083" y2="30250"/>
                        <a14:foregroundMark x1="35833" y1="23250" x2="36000" y2="23917"/>
                        <a14:foregroundMark x1="36917" y1="29000" x2="36917" y2="29000"/>
                        <a14:foregroundMark x1="31833" y1="25583" x2="39000" y2="25583"/>
                        <a14:foregroundMark x1="39000" y1="25583" x2="30750" y2="26250"/>
                        <a14:foregroundMark x1="30750" y1="26250" x2="31167" y2="30667"/>
                        <a14:foregroundMark x1="37500" y1="16083" x2="35833" y2="19667"/>
                        <a14:foregroundMark x1="42167" y1="17167" x2="34667" y2="17000"/>
                        <a14:foregroundMark x1="34667" y1="17000" x2="41000" y2="14083"/>
                        <a14:foregroundMark x1="41000" y1="14083" x2="36333" y2="19250"/>
                        <a14:foregroundMark x1="36333" y1="19250" x2="36250" y2="19250"/>
                        <a14:foregroundMark x1="26917" y1="16500" x2="39417" y2="12917"/>
                        <a14:foregroundMark x1="38583" y1="12500" x2="39167" y2="12500"/>
                        <a14:foregroundMark x1="25833" y1="17333" x2="27167" y2="1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84" t="5923" r="6223" b="4733"/>
          <a:stretch/>
        </p:blipFill>
        <p:spPr bwMode="auto">
          <a:xfrm>
            <a:off x="508001" y="3048226"/>
            <a:ext cx="3281560" cy="342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2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EE116-071A-49A9-B938-1B13E957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CONTEXTUALIZAÇÃO SOBRE O PAPEL DOS JOGOS NA EDUCAÇÃO E NA MATEMÁTICA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8465DE-0B79-4E46-8A19-8B3AB2C1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err="1"/>
              <a:t>Kakuro</a:t>
            </a:r>
            <a:r>
              <a:rPr lang="pt-BR" sz="2800" dirty="0"/>
              <a:t>.</a:t>
            </a:r>
          </a:p>
          <a:p>
            <a:pPr lvl="7"/>
            <a:r>
              <a:rPr lang="pt-BR" sz="2400" dirty="0"/>
              <a:t>Fomenta o desenvolvimento da leitura matemática, interpretação e concentração.</a:t>
            </a: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6CB66F-31F8-4E7F-98D1-4F6C4D9331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893558"/>
            <a:ext cx="3169332" cy="3202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3560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2863</TotalTime>
  <Words>874</Words>
  <Application>Microsoft Office PowerPoint</Application>
  <PresentationFormat>Widescreen</PresentationFormat>
  <Paragraphs>143</Paragraphs>
  <Slides>26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Circuito</vt:lpstr>
      <vt:lpstr>FACTORU VIRTUAL: DESENVOLVIMENTO DE SOFTWARE PARA O ENSINO DE FATORAÇÃO</vt:lpstr>
      <vt:lpstr>INTRODUÇÃO</vt:lpstr>
      <vt:lpstr>DESENVOLVIMENTO</vt:lpstr>
      <vt:lpstr>DESENVOLVIMENTO</vt:lpstr>
      <vt:lpstr>1. CONTEXTUALIZAÇÃO SOBRE O PAPEL DOS JOGOS NA EDUCAÇÃO E NA MATEMÁTICA</vt:lpstr>
      <vt:lpstr>1. CONTEXTUALIZAÇÃO SOBRE O PAPEL DOS JOGOS NA EDUCAÇÃO E NA MATEMÁTICA</vt:lpstr>
      <vt:lpstr>1. CONTEXTUALIZAÇÃO SOBRE O PAPEL DOS JOGOS NA EDUCAÇÃO E NA MATEMÁTICA</vt:lpstr>
      <vt:lpstr>1. CONTEXTUALIZAÇÃO SOBRE O PAPEL DOS JOGOS NA EDUCAÇÃO E NA MATEMÁTICA</vt:lpstr>
      <vt:lpstr>1. CONTEXTUALIZAÇÃO SOBRE O PAPEL DOS JOGOS NA EDUCAÇÃO E NA MATEMÁTICA</vt:lpstr>
      <vt:lpstr>2. TECNOLOGIA NA EDUCAÇÃO E NO ENSINO DA MATEMÁTICA </vt:lpstr>
      <vt:lpstr>2. TECNOLOGIA NA EDUCAÇÃO E NO ENSINO DA MATEMÁTICA </vt:lpstr>
      <vt:lpstr>2. TECNOLOGIA NA EDUCAÇÃO E NO ENSINO DA MATEMÁTICA </vt:lpstr>
      <vt:lpstr>2. TECNOLOGIA NA EDUCAÇÃO E NO ENSINO DA MATEMÁTICA</vt:lpstr>
      <vt:lpstr>2. TECNOLOGIA NA EDUCAÇÃO E NO ENSINO DA MATEMÁTICA</vt:lpstr>
      <vt:lpstr>2. TECNOLOGIA NA EDUCAÇÃO E NO ENSINO DA MATEMÁTICA</vt:lpstr>
      <vt:lpstr>2. TECNOLOGIA NA EDUCAÇÃO E NO ENSINO DA MATEMÁTICA</vt:lpstr>
      <vt:lpstr>2. TECNOLOGIA NA EDUCAÇÃO E NO ENSINO DA MATEMÁTICA</vt:lpstr>
      <vt:lpstr>3. FATORAÇÃO</vt:lpstr>
      <vt:lpstr>4. FACTORU</vt:lpstr>
      <vt:lpstr>4. FACTORU</vt:lpstr>
      <vt:lpstr>5. FACTORU VIRTUAL</vt:lpstr>
      <vt:lpstr>5. FACTORU VIRTUAL: Desenvolvimento</vt:lpstr>
      <vt:lpstr>5. FACTORU VIRTUAL: Desenvolvimento</vt:lpstr>
      <vt:lpstr>5. FACTORU VIRTUAL</vt:lpstr>
      <vt:lpstr>6. O USO PEDAGÓGICO DO FACTORU VIRTUAL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FACTORU VIRTUAL: DESENVOLVIMENTO DE SOFTWARE PARA O ENSINO DE FATORAÇÃO</dc:title>
  <dc:creator>Eduarte Paiva de Oliveira</dc:creator>
  <cp:lastModifiedBy>Eduarte Paiva de Oliveira</cp:lastModifiedBy>
  <cp:revision>39</cp:revision>
  <dcterms:created xsi:type="dcterms:W3CDTF">2020-01-31T17:08:40Z</dcterms:created>
  <dcterms:modified xsi:type="dcterms:W3CDTF">2020-02-06T14:38:06Z</dcterms:modified>
</cp:coreProperties>
</file>